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77" r:id="rId2"/>
    <p:sldId id="419" r:id="rId3"/>
    <p:sldId id="399" r:id="rId4"/>
    <p:sldId id="420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2" r:id="rId17"/>
    <p:sldId id="418" r:id="rId18"/>
    <p:sldId id="396" r:id="rId19"/>
    <p:sldId id="323" r:id="rId20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99"/>
    <a:srgbClr val="5F5F5F"/>
    <a:srgbClr val="000066"/>
    <a:srgbClr val="003366"/>
    <a:srgbClr val="000099"/>
    <a:srgbClr val="808080"/>
    <a:srgbClr val="CCECFF"/>
    <a:srgbClr val="3366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4575" autoAdjust="0"/>
  </p:normalViewPr>
  <p:slideViewPr>
    <p:cSldViewPr>
      <p:cViewPr>
        <p:scale>
          <a:sx n="66" d="100"/>
          <a:sy n="66" d="100"/>
        </p:scale>
        <p:origin x="-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l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r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l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r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F6DB12-9FEB-4BB1-9BC1-0C0581542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358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l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>
            <a:lvl1pPr algn="r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10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l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3175"/>
            <a:ext cx="30654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7" rIns="93934" bIns="46967" numCol="1" anchor="b" anchorCtr="0" compatLnSpc="1">
            <a:prstTxWarp prst="textNoShape">
              <a:avLst/>
            </a:prstTxWarp>
          </a:bodyPr>
          <a:lstStyle>
            <a:lvl1pPr algn="r" defTabSz="939396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9F2C83-2978-4814-AD9E-ADEE3EBF6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445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8213">
              <a:defRPr/>
            </a:pPr>
            <a:fld id="{35E537AF-561A-462C-8070-0B0D6837D62B}" type="slidenum">
              <a:rPr lang="en-US" smtClean="0"/>
              <a:pPr defTabSz="938213">
                <a:defRPr/>
              </a:pPr>
              <a:t>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092">
              <a:defRPr/>
            </a:pPr>
            <a:fld id="{916CC45B-CACB-4179-9FE5-15C3EA65769C}" type="slidenum">
              <a:rPr lang="en-US" smtClean="0"/>
              <a:pPr defTabSz="938092"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8213">
              <a:defRPr/>
            </a:pPr>
            <a:fld id="{722765B0-26E7-484A-916C-AC6E81BDD51B}" type="slidenum">
              <a:rPr lang="en-US" smtClean="0"/>
              <a:pPr defTabSz="938213"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07D9-6465-4290-8B40-1670490D6372}" type="datetimeFigureOut">
              <a:rPr lang="en-US"/>
              <a:pPr>
                <a:defRPr/>
              </a:pPr>
              <a:t>11/14/2011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E44F-B6ED-48E0-ADC3-2EAB88EB2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E330-5EB8-431F-91C5-5511317B4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10AA-15FC-464F-BDAF-75FB53E89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CCE9-20C5-4D3C-B998-483BE9498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4E77-A48F-475D-BDFC-1C824B1CE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26EC-EBE4-460C-A7A9-2679C29ED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CD90-1615-4FA7-B258-89D625E28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A7F1-9CD7-45B3-91E9-5611C7F58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D1B1-F42C-4CB2-9839-5E2C32B5B9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35C1-298B-4164-BD9E-26D353A58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28A0-6424-44F1-99E9-DF01E5D61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BBAF301-9002-4D31-B921-B3AD01B9B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78" r:id="rId2"/>
    <p:sldLayoutId id="214748378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e2tech.org/events?eventId=387939&amp;EventViewMode=EventDetails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jpeg"/><Relationship Id="rId7" Type="http://schemas.openxmlformats.org/officeDocument/2006/relationships/hyperlink" Target="http://www.e2tech.org/events?eventId=387939&amp;EventViewMode=EventDetails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e2tech.org/events?eventId=387939&amp;EventViewMode=EventDetails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e2tech.org/events?eventId=387939&amp;EventViewMode=EventDetails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e2tech.org/events?eventId=387939&amp;EventViewMode=EventDetails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e2tech.org/events?eventId=387939&amp;EventViewMode=EventDetails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e2tech.org/events?eventId=387939&amp;EventViewMode=EventDetails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2tech.org/events?eventId=387939&amp;EventViewMode=EventDetails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2tech.org/events?eventId=387939&amp;EventViewMode=EventDetails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e2tech.org/events?eventId=387939&amp;EventViewMode=EventDetail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e2tech.org/events?eventId=387939&amp;EventViewMode=EventDetails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077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0000"/>
                </a:solidFill>
                <a:latin typeface="Candara" pitchFamily="34" charset="0"/>
              </a:rPr>
              <a:t>Brunswick landing </a:t>
            </a:r>
            <a:endParaRPr lang="en-US" sz="4400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5123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297079"/>
            <a:ext cx="1701641" cy="97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818" y="3406902"/>
            <a:ext cx="4123182" cy="78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5257800"/>
            <a:ext cx="8077200" cy="6858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cap="all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November 15, 2011</a:t>
            </a:r>
            <a:endParaRPr lang="en-US" cap="all" dirty="0">
              <a:ln w="6350"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14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ndara" pitchFamily="34" charset="0"/>
              </a:rPr>
              <a:t>Building Maine’s Clean Tech Corridor</a:t>
            </a:r>
            <a:endParaRPr lang="en-US" sz="28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33794" name="Picture 2" descr="http://www.e2tech.org/Resources/Pictures/cleantech%20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300" y="4400549"/>
            <a:ext cx="285750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marL="115888" indent="20638">
              <a:buClrTx/>
              <a:buNone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MRRA is committed to creation of: </a:t>
            </a:r>
          </a:p>
          <a:p>
            <a:pPr marL="566738" indent="-430213">
              <a:buClrTx/>
              <a:buSzPct val="50000"/>
              <a:buFont typeface="Wingdings" pitchFamily="2" charset="2"/>
              <a:buChar char="u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Science and technology “smart” park</a:t>
            </a:r>
          </a:p>
          <a:p>
            <a:pPr>
              <a:buClrTx/>
              <a:buSzPct val="50000"/>
              <a:buFont typeface="Wingdings" pitchFamily="2" charset="2"/>
              <a:buChar char="u"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>
              <a:buClrTx/>
              <a:buSzPct val="50000"/>
              <a:buFont typeface="Wingdings" pitchFamily="2" charset="2"/>
              <a:buChar char="u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Center of excellence for clean technology innovation</a:t>
            </a:r>
          </a:p>
          <a:p>
            <a:pPr>
              <a:buClrTx/>
              <a:buSzPct val="50000"/>
              <a:buFont typeface="Wingdings" pitchFamily="2" charset="2"/>
              <a:buChar char="u"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>
              <a:buClrTx/>
              <a:buSzPct val="50000"/>
              <a:buFont typeface="Wingdings" pitchFamily="2" charset="2"/>
              <a:buChar char="u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Variety of corporate, business, and academic, services</a:t>
            </a:r>
          </a:p>
        </p:txBody>
      </p:sp>
      <p:pic>
        <p:nvPicPr>
          <p:cNvPr id="7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0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798637"/>
            <a:ext cx="7391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Targeted business sectors for redevelopment:</a:t>
            </a:r>
          </a:p>
          <a:p>
            <a:pPr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262063" indent="-463550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Aviation  </a:t>
            </a:r>
          </a:p>
          <a:p>
            <a:pPr marL="1262063" indent="-463550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Composite Materials </a:t>
            </a:r>
          </a:p>
          <a:p>
            <a:pPr marL="1262063" indent="-463550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Information Technology</a:t>
            </a:r>
          </a:p>
          <a:p>
            <a:pPr marL="1262063" indent="-463550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Education </a:t>
            </a:r>
          </a:p>
          <a:p>
            <a:pPr marL="1262063" indent="-463550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Alternative Energy</a:t>
            </a:r>
          </a:p>
          <a:p>
            <a:pPr marL="1262063" indent="-463550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Tourism</a:t>
            </a:r>
            <a:endParaRPr lang="en-US" sz="2800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6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1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875"/>
            <a:ext cx="8229600" cy="4708525"/>
          </a:xfrm>
        </p:spPr>
        <p:txBody>
          <a:bodyPr/>
          <a:lstStyle/>
          <a:p>
            <a:pPr marL="115888" indent="20638">
              <a:buClrTx/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Key components of MRRA’s redevelopment plan and business attraction efforts include:</a:t>
            </a:r>
          </a:p>
          <a:p>
            <a:pPr marL="115888" indent="20638">
              <a:buClrTx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Southern Maine Community College (SMCC) </a:t>
            </a: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Midcoast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 Campus and associated Maine Advanced Technology Center (MATC) </a:t>
            </a:r>
          </a:p>
          <a:p>
            <a:pPr>
              <a:buClrTx/>
              <a:buSzPct val="50000"/>
              <a:buFont typeface="Wingdings" pitchFamily="2" charset="2"/>
              <a:buChar char="u"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Brunswick Renewable Energy Center (REC)</a:t>
            </a:r>
            <a:endParaRPr lang="en-US" dirty="0"/>
          </a:p>
        </p:txBody>
      </p:sp>
      <p:pic>
        <p:nvPicPr>
          <p:cNvPr id="7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0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620000" cy="4953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ndara" pitchFamily="34" charset="0"/>
              </a:rPr>
              <a:t>Southern Maine Community College  &amp;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ndara" pitchFamily="34" charset="0"/>
              </a:rPr>
              <a:t> Maine Advanced Technology Center (MATC) provide:</a:t>
            </a:r>
            <a:endParaRPr lang="en-US" sz="2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68325" indent="-222250">
              <a:buClrTx/>
              <a:buFont typeface="Arial" pitchFamily="34" charset="0"/>
              <a:buChar char="•"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631825" indent="-285750">
              <a:buClrTx/>
              <a:buSzPct val="50000"/>
              <a:buFont typeface="Wingdings" charset="2"/>
              <a:buChar char="u"/>
            </a:pPr>
            <a:r>
              <a:rPr lang="en-US" sz="1800" dirty="0" smtClean="0">
                <a:solidFill>
                  <a:srgbClr val="000000"/>
                </a:solidFill>
                <a:latin typeface="Candara" pitchFamily="34" charset="0"/>
              </a:rPr>
              <a:t>Dedicated labs, classroom space, and application shops for manufacturing and composites training</a:t>
            </a:r>
          </a:p>
          <a:p>
            <a:pPr marL="568325" indent="-222250">
              <a:buClrTx/>
              <a:buSzPct val="50000"/>
              <a:buFont typeface="Arial" pitchFamily="34" charset="0"/>
              <a:buChar char="•"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631825" indent="-285750">
              <a:buClrTx/>
              <a:buSzPct val="50000"/>
              <a:buFont typeface="Wingdings" charset="2"/>
              <a:buChar char="u"/>
            </a:pPr>
            <a:r>
              <a:rPr lang="en-US" sz="1800" dirty="0" smtClean="0">
                <a:solidFill>
                  <a:srgbClr val="000000"/>
                </a:solidFill>
                <a:latin typeface="Candara" pitchFamily="34" charset="0"/>
              </a:rPr>
              <a:t>Will train workers in skills required to succeed in high-growth, high-demand industries:</a:t>
            </a:r>
          </a:p>
          <a:p>
            <a:pPr marL="909638" lvl="1" indent="-285750">
              <a:buClrTx/>
              <a:buFont typeface="Wingdings" charset="2"/>
              <a:buChar char="ü"/>
            </a:pPr>
            <a:r>
              <a:rPr lang="en-US" sz="1800" dirty="0" smtClean="0">
                <a:solidFill>
                  <a:srgbClr val="000000"/>
                </a:solidFill>
                <a:latin typeface="Candara" pitchFamily="34" charset="0"/>
              </a:rPr>
              <a:t>Advanced Manufacturing</a:t>
            </a:r>
          </a:p>
          <a:p>
            <a:pPr marL="909638" lvl="1" indent="-285750">
              <a:buClrTx/>
              <a:buFont typeface="Wingdings" charset="2"/>
              <a:buChar char="ü"/>
            </a:pPr>
            <a:r>
              <a:rPr lang="en-US" sz="1800" dirty="0" smtClean="0">
                <a:solidFill>
                  <a:srgbClr val="000000"/>
                </a:solidFill>
                <a:latin typeface="Candara" pitchFamily="34" charset="0"/>
              </a:rPr>
              <a:t>Composites Training</a:t>
            </a:r>
          </a:p>
          <a:p>
            <a:pPr marL="971550" indent="0">
              <a:buClrTx/>
              <a:buNone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631825" indent="-285750">
              <a:buClrTx/>
              <a:buSzPct val="50000"/>
              <a:buFont typeface="Wingdings" charset="2"/>
              <a:buChar char="u"/>
            </a:pPr>
            <a:r>
              <a:rPr lang="en-US" sz="1800" dirty="0" smtClean="0">
                <a:solidFill>
                  <a:srgbClr val="000000"/>
                </a:solidFill>
                <a:latin typeface="Candara" pitchFamily="34" charset="0"/>
              </a:rPr>
              <a:t>MATC will drive the advancement of the manufacturing industry, and make Maine and Brunswick Landing an attractive place for companies looking to expand or relocate</a:t>
            </a:r>
            <a:endParaRPr lang="en-US" sz="18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10" name="Picture 9" descr="MATC logo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143500"/>
            <a:ext cx="1428750" cy="1714500"/>
          </a:xfrm>
          <a:prstGeom prst="rect">
            <a:avLst/>
          </a:prstGeom>
        </p:spPr>
      </p:pic>
      <p:pic>
        <p:nvPicPr>
          <p:cNvPr id="11" name="Picture 10" descr="SMC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5486400"/>
            <a:ext cx="2362200" cy="1118110"/>
          </a:xfrm>
          <a:prstGeom prst="rect">
            <a:avLst/>
          </a:prstGeom>
        </p:spPr>
      </p:pic>
      <p:pic>
        <p:nvPicPr>
          <p:cNvPr id="12" name="Picture 11" descr="UMaine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715000"/>
            <a:ext cx="2514600" cy="678942"/>
          </a:xfrm>
          <a:prstGeom prst="rect">
            <a:avLst/>
          </a:prstGeom>
        </p:spPr>
      </p:pic>
      <p:pic>
        <p:nvPicPr>
          <p:cNvPr id="14" name="Picture 13" descr="Logo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runswick Landing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7" name="Picture 2" descr="http://www.e2tech.org/Resources/Pictures/cleantech%20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2437"/>
            <a:ext cx="7848600" cy="4449763"/>
          </a:xfrm>
        </p:spPr>
        <p:txBody>
          <a:bodyPr/>
          <a:lstStyle/>
          <a:p>
            <a:pPr marL="0" indent="0">
              <a:buClrTx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Reuse Master Plan calls for:</a:t>
            </a:r>
          </a:p>
          <a:p>
            <a:pPr marL="0" indent="0">
              <a:buClrTx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marL="465138" indent="-465138">
              <a:buClrTx/>
              <a:buSzPct val="50000"/>
              <a:buFont typeface="Wingdings" pitchFamily="2" charset="2"/>
              <a:buChar char="u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Developing a renewable energy center at Brunswick Landing</a:t>
            </a:r>
            <a:endParaRPr lang="en-US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marL="465138" indent="-465138">
              <a:buClrTx/>
              <a:buSzPct val="50000"/>
              <a:buFont typeface="Wingdings" pitchFamily="2" charset="2"/>
              <a:buChar char="u"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marL="465138" indent="-465138">
              <a:buClrTx/>
              <a:buSzPct val="50000"/>
              <a:buFont typeface="Wingdings" pitchFamily="2" charset="2"/>
              <a:buChar char="u"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Focusing on clean tech industries that have potential to put Brunswick Landing at  epicenter of the emerging clean energy market</a:t>
            </a:r>
          </a:p>
        </p:txBody>
      </p:sp>
      <p:pic>
        <p:nvPicPr>
          <p:cNvPr id="7" name="Picture 6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Concept &amp; Vision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0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  <p:pic>
        <p:nvPicPr>
          <p:cNvPr id="2" name="Picture 1" descr="cp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5334000"/>
            <a:ext cx="22987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648200"/>
          </a:xfrm>
        </p:spPr>
        <p:txBody>
          <a:bodyPr>
            <a:normAutofit/>
          </a:bodyPr>
          <a:lstStyle/>
          <a:p>
            <a:pPr marL="115888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pitchFamily="34" charset="0"/>
              </a:rPr>
              <a:t>Maine is already building a </a:t>
            </a:r>
          </a:p>
          <a:p>
            <a:pPr marL="115888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pitchFamily="34" charset="0"/>
              </a:rPr>
              <a:t>strong base of renewable energy businesses</a:t>
            </a:r>
          </a:p>
          <a:p>
            <a:pPr marL="115888" indent="0" eaLnBrk="1" fontAlgn="auto" hangingPunct="1">
              <a:spcAft>
                <a:spcPts val="0"/>
              </a:spcAft>
              <a:buClr>
                <a:srgbClr val="006600"/>
              </a:buClr>
              <a:buFont typeface="Wingdings 2"/>
              <a:buNone/>
              <a:defRPr/>
            </a:pPr>
            <a:endParaRPr lang="en-US" sz="2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15888" indent="0" eaLnBrk="1" fontAlgn="auto" hangingPunct="1">
              <a:spcAft>
                <a:spcPts val="0"/>
              </a:spcAft>
              <a:buClr>
                <a:srgbClr val="006600"/>
              </a:buClr>
              <a:buFont typeface="Wingdings 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The creation of a Renewable Energy Center will:</a:t>
            </a:r>
          </a:p>
          <a:p>
            <a:pPr marL="115888" indent="0" eaLnBrk="1" fontAlgn="auto" hangingPunct="1">
              <a:spcAft>
                <a:spcPts val="0"/>
              </a:spcAft>
              <a:buClr>
                <a:srgbClr val="006600"/>
              </a:buClr>
              <a:buFont typeface="Wingdings 2"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94360" indent="-45720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Establish and grow a new clean technology cluster around renewable energy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charset="2"/>
              <a:buChar char="ü"/>
              <a:defRPr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594360" indent="-45720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Develop and deploy lower cost , “green” energy sources for the property (competitive advantage) on our own “smart” </a:t>
            </a:r>
            <a:r>
              <a:rPr lang="en-US" sz="2400" dirty="0" err="1" smtClean="0">
                <a:solidFill>
                  <a:srgbClr val="000000"/>
                </a:solidFill>
                <a:latin typeface="Candara" pitchFamily="34" charset="0"/>
              </a:rPr>
              <a:t>microgrid</a:t>
            </a:r>
            <a:endParaRPr lang="en-US" sz="2400" dirty="0" smtClean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7" name="Picture 6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Concept &amp; Vision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0" name="Picture 2" descr="http://www.e2tech.org/Resources/Pictures/cleantech%20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  <p:pic>
        <p:nvPicPr>
          <p:cNvPr id="11" name="Picture 10" descr="CTC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1002">
            <a:off x="7234239" y="2205039"/>
            <a:ext cx="1438703" cy="143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487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The Renewable Energy Center is envisioned to be…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06400" indent="-406400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Center of Excellence for clean technology research, development and demonstration </a:t>
            </a:r>
          </a:p>
          <a:p>
            <a:pPr marL="406400" indent="-406400">
              <a:buClrTx/>
              <a:buSzPct val="50000"/>
              <a:buFont typeface="Wingdings" pitchFamily="2" charset="2"/>
              <a:buChar char="u"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346075" indent="-346075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World-renowned living laboratory for integrated R&amp;D, manufacturing, and operation of  “next generation” clean technologies</a:t>
            </a:r>
          </a:p>
          <a:p>
            <a:endParaRPr lang="en-US" dirty="0"/>
          </a:p>
        </p:txBody>
      </p:sp>
      <p:pic>
        <p:nvPicPr>
          <p:cNvPr id="7" name="Picture 6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0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  <p:pic>
        <p:nvPicPr>
          <p:cNvPr id="11" name="Picture 10" descr="cleantech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8025">
            <a:off x="4980087" y="2654404"/>
            <a:ext cx="3584590" cy="238658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5334000"/>
          </a:xfrm>
        </p:spPr>
        <p:txBody>
          <a:bodyPr>
            <a:normAutofit/>
          </a:bodyPr>
          <a:lstStyle/>
          <a:p>
            <a:pPr marL="58738" indent="-3175" eaLnBrk="1" fontAlgn="auto" hangingPunct="1">
              <a:spcAft>
                <a:spcPts val="0"/>
              </a:spcAft>
              <a:buClrTx/>
              <a:buSzPct val="75000"/>
              <a:buFont typeface="Wingdings 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The Renewable Energy Center will be designed to:</a:t>
            </a:r>
          </a:p>
          <a:p>
            <a:pPr marL="566738" lvl="1" indent="-276225" eaLnBrk="1" fontAlgn="auto" hangingPunct="1">
              <a:spcAft>
                <a:spcPts val="0"/>
              </a:spcAft>
              <a:buClrTx/>
              <a:buSzPct val="75000"/>
              <a:buFont typeface="Arial" pitchFamily="34" charset="0"/>
              <a:buChar char="•"/>
              <a:defRPr/>
            </a:pPr>
            <a:endParaRPr lang="en-US" sz="1000" dirty="0">
              <a:solidFill>
                <a:srgbClr val="000000"/>
              </a:solidFill>
              <a:latin typeface="Candara" pitchFamily="34" charset="0"/>
            </a:endParaRPr>
          </a:p>
          <a:p>
            <a:pPr marL="682625" lvl="1" indent="-392113" eaLnBrk="1" fontAlgn="auto" hangingPunct="1">
              <a:spcAft>
                <a:spcPts val="0"/>
              </a:spcAft>
              <a:buClrTx/>
              <a:buSzPct val="50000"/>
              <a:buFont typeface="Wingdings" pitchFamily="2" charset="2"/>
              <a:buChar char="u"/>
              <a:defRPr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Attract clean technology businesses</a:t>
            </a:r>
          </a:p>
          <a:p>
            <a:pPr marL="682625" lvl="1" indent="-392113" eaLnBrk="1" fontAlgn="auto" hangingPunct="1">
              <a:spcAft>
                <a:spcPts val="0"/>
              </a:spcAft>
              <a:buClrTx/>
              <a:buSzPct val="50000"/>
              <a:buFont typeface="Wingdings" pitchFamily="2" charset="2"/>
              <a:buChar char="u"/>
              <a:defRPr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marL="682625" lvl="1" indent="-392113" eaLnBrk="1" fontAlgn="auto" hangingPunct="1">
              <a:spcAft>
                <a:spcPts val="0"/>
              </a:spcAft>
              <a:buClrTx/>
              <a:buSzPct val="50000"/>
              <a:buFont typeface="Wingdings" pitchFamily="2" charset="2"/>
              <a:buChar char="u"/>
              <a:defRPr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Make Brunswick a national center for clean technology </a:t>
            </a:r>
          </a:p>
          <a:p>
            <a:pPr marL="682625" lvl="1" indent="-392113" eaLnBrk="1" fontAlgn="auto" hangingPunct="1">
              <a:spcAft>
                <a:spcPts val="0"/>
              </a:spcAft>
              <a:buClrTx/>
              <a:buSzPct val="50000"/>
              <a:buFont typeface="Wingdings" pitchFamily="2" charset="2"/>
              <a:buChar char="u"/>
              <a:defRPr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marL="682625" lvl="1" indent="-392113" eaLnBrk="1" fontAlgn="auto" hangingPunct="1">
              <a:spcAft>
                <a:spcPts val="0"/>
              </a:spcAft>
              <a:buClrTx/>
              <a:buSzPct val="50000"/>
              <a:buFont typeface="Wingdings" pitchFamily="2" charset="2"/>
              <a:buChar char="u"/>
              <a:defRPr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Create new and sustainable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cleantech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 job opportunities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7" name="Picture 6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Summary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0" name="Picture 2" descr="http://www.e2tech.org/Resources/Pictures/cleantech%20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953000"/>
            <a:ext cx="22860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108325"/>
          </a:xfrm>
        </p:spPr>
        <p:txBody>
          <a:bodyPr/>
          <a:lstStyle/>
          <a:p>
            <a:pPr marL="115888" indent="20638"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As it develops, the Renewable Energy Center will be poised to offer services that will complement and integrate with other services available through the New England Clean Tech Corridor</a:t>
            </a:r>
            <a:endParaRPr lang="en-US" dirty="0"/>
          </a:p>
        </p:txBody>
      </p:sp>
      <p:pic>
        <p:nvPicPr>
          <p:cNvPr id="7" name="Picture 6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Summary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0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733800"/>
            <a:ext cx="7592060" cy="2788920"/>
          </a:xfrm>
          <a:prstGeom prst="rect">
            <a:avLst/>
          </a:prstGeom>
          <a:effectLst>
            <a:outerShdw blurRad="117475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1"/>
            <a:ext cx="4038600" cy="1523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ndara" pitchFamily="34" charset="0"/>
              </a:rPr>
              <a:t>Tom Brubaker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Clean Technology Manager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Email</a:t>
            </a: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tomb@mrra.us</a:t>
            </a:r>
            <a:endParaRPr lang="en-US" sz="2400" dirty="0" smtClean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91000" y="1752600"/>
            <a:ext cx="4648200" cy="1524000"/>
          </a:xfrm>
        </p:spPr>
        <p:txBody>
          <a:bodyPr/>
          <a:lstStyle/>
          <a:p>
            <a:pPr marL="115888" indent="20638" algn="ctr"/>
            <a:r>
              <a:rPr lang="en-US" sz="2400" b="1" dirty="0" smtClean="0">
                <a:solidFill>
                  <a:srgbClr val="000000"/>
                </a:solidFill>
                <a:latin typeface="Candara" pitchFamily="34" charset="0"/>
              </a:rPr>
              <a:t>Dave Markovchick</a:t>
            </a:r>
          </a:p>
          <a:p>
            <a:pPr marL="174625" indent="-38100" algn="ctr">
              <a:buNone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Economic Development Manager</a:t>
            </a:r>
          </a:p>
          <a:p>
            <a:pPr marL="174625" indent="-38100" algn="ctr">
              <a:buNone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Email</a:t>
            </a: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</a:rPr>
              <a:t>davem@mrra.us</a:t>
            </a:r>
            <a:endParaRPr lang="en-US" sz="24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74625" indent="-38100" algn="ctr">
              <a:buNone/>
            </a:pPr>
            <a:endParaRPr lang="en-US" sz="24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74625" indent="-38100" algn="ctr">
              <a:buNone/>
            </a:pPr>
            <a:endParaRPr lang="en-US" sz="24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74625" indent="-38100" algn="ctr">
              <a:buNone/>
            </a:pPr>
            <a:endParaRPr lang="en-US" sz="24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74625" indent="-38100" algn="ctr">
              <a:buNone/>
            </a:pPr>
            <a:endParaRPr lang="en-US" sz="2400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9" name="Picture 8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Contact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12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62000" y="3352800"/>
            <a:ext cx="7735888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sz="2600" dirty="0" err="1" smtClean="0">
                <a:solidFill>
                  <a:srgbClr val="000000"/>
                </a:solidFill>
                <a:latin typeface="Candara" pitchFamily="34" charset="0"/>
                <a:cs typeface="+mn-cs"/>
              </a:rPr>
              <a:t>Midcoast</a:t>
            </a:r>
            <a:r>
              <a:rPr lang="en-US" sz="2600" dirty="0" smtClean="0">
                <a:solidFill>
                  <a:srgbClr val="000000"/>
                </a:solidFill>
                <a:latin typeface="Candara" pitchFamily="34" charset="0"/>
                <a:cs typeface="+mn-cs"/>
              </a:rPr>
              <a:t> Regional Redevelopment Authority</a:t>
            </a:r>
          </a:p>
          <a:p>
            <a:pPr marL="547688" lvl="0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sz="2600" dirty="0" smtClean="0">
                <a:solidFill>
                  <a:srgbClr val="000000"/>
                </a:solidFill>
                <a:latin typeface="Candara" pitchFamily="34" charset="0"/>
                <a:cs typeface="+mn-cs"/>
              </a:rPr>
              <a:t>4 Admiral Fitch Avenue, </a:t>
            </a:r>
          </a:p>
          <a:p>
            <a:pPr marL="547688" lvl="0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sz="2600" dirty="0" smtClean="0">
                <a:solidFill>
                  <a:srgbClr val="000000"/>
                </a:solidFill>
                <a:latin typeface="Candara" pitchFamily="34" charset="0"/>
                <a:cs typeface="+mn-cs"/>
              </a:rPr>
              <a:t>Brunswick, Maine 04011, USA</a:t>
            </a:r>
          </a:p>
          <a:p>
            <a:pPr marL="547688" lvl="0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sz="2600" dirty="0" smtClean="0">
                <a:solidFill>
                  <a:srgbClr val="000000"/>
                </a:solidFill>
                <a:latin typeface="Candara" pitchFamily="34" charset="0"/>
                <a:cs typeface="+mn-cs"/>
              </a:rPr>
              <a:t>Phone +1 207 7986512</a:t>
            </a:r>
          </a:p>
          <a:p>
            <a:pPr marL="547688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fr-FR" sz="2600" dirty="0" smtClean="0">
                <a:solidFill>
                  <a:srgbClr val="000000"/>
                </a:solidFill>
                <a:latin typeface="Candara" pitchFamily="34" charset="0"/>
                <a:cs typeface="+mn-cs"/>
              </a:rPr>
              <a:t>Fax +1 207 </a:t>
            </a:r>
            <a:r>
              <a:rPr lang="fr-FR" sz="2600" dirty="0" smtClean="0">
                <a:solidFill>
                  <a:srgbClr val="000000"/>
                </a:solidFill>
                <a:latin typeface="Candara" pitchFamily="34" charset="0"/>
                <a:cs typeface="+mn-cs"/>
              </a:rPr>
              <a:t>7986510</a:t>
            </a:r>
          </a:p>
          <a:p>
            <a:pPr marL="547688" indent="-411163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www.mrra.us</a:t>
            </a:r>
            <a:endParaRPr lang="fr-FR" sz="2600" dirty="0" smtClean="0">
              <a:solidFill>
                <a:srgbClr val="000000"/>
              </a:solidFill>
              <a:latin typeface="Candar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Candara" pitchFamily="34" charset="0"/>
              </a:rPr>
              <a:t>Building Maine’s Clean Tech Corridor</a:t>
            </a:r>
          </a:p>
          <a:p>
            <a:pPr algn="ctr">
              <a:buNone/>
            </a:pPr>
            <a:endParaRPr lang="en-US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379538" indent="-406400">
              <a:buClrTx/>
              <a:buSzPct val="50000"/>
              <a:buFont typeface="Wingdings" pitchFamily="2" charset="2"/>
              <a:buChar char="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Background</a:t>
            </a:r>
          </a:p>
          <a:p>
            <a:pPr marL="1379538" indent="-406400">
              <a:buClrTx/>
              <a:buSzPct val="50000"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379538" indent="-406400">
              <a:buClrTx/>
              <a:buSzPct val="50000"/>
              <a:buFont typeface="Wingdings" pitchFamily="2" charset="2"/>
              <a:buChar char="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Concept and Vision</a:t>
            </a:r>
          </a:p>
          <a:p>
            <a:pPr marL="1379538" indent="-406400">
              <a:buClrTx/>
              <a:buSzPct val="50000"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379538" indent="-406400">
              <a:buClrTx/>
              <a:buSzPct val="50000"/>
              <a:buFont typeface="Wingdings" pitchFamily="2" charset="2"/>
              <a:buChar char="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Role in </a:t>
            </a:r>
            <a:r>
              <a:rPr lang="en-US" smtClean="0">
                <a:solidFill>
                  <a:srgbClr val="000000"/>
                </a:solidFill>
                <a:latin typeface="Candara" pitchFamily="34" charset="0"/>
              </a:rPr>
              <a:t>Maine’s Clean Tech 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Corridor</a:t>
            </a:r>
          </a:p>
          <a:p>
            <a:pPr marL="1379538" indent="-406400">
              <a:buClrTx/>
              <a:buSzPct val="50000"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1379538" indent="-406400">
              <a:buClrTx/>
              <a:buSzPct val="50000"/>
              <a:buFont typeface="Wingdings" pitchFamily="2" charset="2"/>
              <a:buChar char="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Summary</a:t>
            </a:r>
            <a:endParaRPr lang="en-US" dirty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6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endParaRPr lang="en-US" sz="2500" b="1" dirty="0">
              <a:ln w="6350">
                <a:noFill/>
              </a:ln>
              <a:solidFill>
                <a:srgbClr val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9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191000" cy="3352800"/>
          </a:xfrm>
        </p:spPr>
        <p:txBody>
          <a:bodyPr/>
          <a:lstStyle/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On August 22, 2005 the BRAC Commission voted to close Naval Air Station Brunswick </a:t>
            </a:r>
          </a:p>
          <a:p>
            <a:pPr marL="465138" indent="-328613">
              <a:buClrTx/>
              <a:buSzPct val="50000"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3,200 acre property </a:t>
            </a:r>
          </a:p>
          <a:p>
            <a:pPr marL="465138" indent="-328613">
              <a:buClrTx/>
              <a:buSzPct val="50000"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State-of-the-art facilities</a:t>
            </a:r>
          </a:p>
        </p:txBody>
      </p:sp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9" name="Content Placeholder 8" descr="Aerial Base 2008 for we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18215" y="1905000"/>
            <a:ext cx="4497185" cy="300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e2tech.org/Resources/Pictures/cleantech%20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5029200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Brunswick Landing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(former NAS Brunswick)</a:t>
            </a:r>
            <a:endParaRPr lang="en-US" sz="2800" dirty="0">
              <a:solidFill>
                <a:srgbClr val="0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oma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3215136" cy="5147076"/>
          </a:xfrm>
          <a:prstGeom prst="rect">
            <a:avLst/>
          </a:prstGeom>
        </p:spPr>
      </p:pic>
      <p:pic>
        <p:nvPicPr>
          <p:cNvPr id="4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7" name="Picture 2" descr="http://www.e2tech.org/Resources/Pictures/cleantech%20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0" y="1371600"/>
            <a:ext cx="5334000" cy="5181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Brunswick Landing is…</a:t>
            </a:r>
          </a:p>
          <a:p>
            <a:pPr>
              <a:buNone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Located in </a:t>
            </a: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Midcoast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  Maine </a:t>
            </a:r>
          </a:p>
          <a:p>
            <a:pPr marL="465138" indent="-328613">
              <a:buClrTx/>
              <a:buSzPct val="50000"/>
              <a:buNone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dirty="0">
                <a:solidFill>
                  <a:srgbClr val="000000"/>
                </a:solidFill>
                <a:latin typeface="Candara" pitchFamily="34" charset="0"/>
              </a:rPr>
              <a:t>2 hours from Boston</a:t>
            </a: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30 minutes from Portland</a:t>
            </a: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endParaRPr lang="en-US" sz="1000" dirty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2 hours from Orono (</a:t>
            </a:r>
            <a:r>
              <a:rPr lang="en-US" dirty="0" err="1" smtClean="0">
                <a:solidFill>
                  <a:srgbClr val="000000"/>
                </a:solidFill>
                <a:latin typeface="Candara" pitchFamily="34" charset="0"/>
              </a:rPr>
              <a:t>UMaine</a:t>
            </a: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) </a:t>
            </a:r>
          </a:p>
          <a:p>
            <a:pPr marL="465138" indent="-328613">
              <a:buClrTx/>
              <a:buSzPct val="50000"/>
              <a:buNone/>
            </a:pPr>
            <a:endParaRPr lang="en-US" sz="1000" dirty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Within 20 miles of 1/3 of  State’s population (414,530) </a:t>
            </a: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endParaRPr lang="en-US" sz="10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328613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Easy access to I-295, I-95 and U.S. Route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4038600" cy="3657600"/>
          </a:xfrm>
        </p:spPr>
        <p:txBody>
          <a:bodyPr/>
          <a:lstStyle/>
          <a:p>
            <a:pPr marL="465138" indent="-465138">
              <a:buClrTx/>
              <a:buSzPct val="50000"/>
              <a:buFont typeface="Wingdings" pitchFamily="2" charset="2"/>
              <a:buChar char="u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World class aviation complex </a:t>
            </a:r>
          </a:p>
          <a:p>
            <a:pPr marL="465138" indent="-465138">
              <a:buClrTx/>
              <a:buSzPct val="50000"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465138">
              <a:buClrTx/>
              <a:buSzPct val="50000"/>
              <a:buFont typeface="Wingdings" pitchFamily="2" charset="2"/>
              <a:buChar char="u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Two 8,000 runways </a:t>
            </a:r>
          </a:p>
          <a:p>
            <a:pPr marL="465138" indent="-465138">
              <a:buClrTx/>
              <a:buSzPct val="50000"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  <a:p>
            <a:pPr marL="465138" indent="-465138">
              <a:buClrTx/>
              <a:buSzPct val="50000"/>
              <a:buFont typeface="Wingdings" pitchFamily="2" charset="2"/>
              <a:buChar char="u"/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Modern hangars and maintenance facilities</a:t>
            </a:r>
            <a:endParaRPr lang="en-US" sz="3200" dirty="0"/>
          </a:p>
        </p:txBody>
      </p:sp>
      <p:pic>
        <p:nvPicPr>
          <p:cNvPr id="10" name="Picture 9" descr="bnasaerial.jpg image by stevemi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5" name="Picture 2" descr="http://www.e2tech.org/Resources/Pictures/cleantech%20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ger-#6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447800"/>
            <a:ext cx="2857500" cy="21031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3007043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3413760" cy="206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447800"/>
            <a:ext cx="3657600" cy="212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90600" y="5055072"/>
            <a:ext cx="7543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</a:pP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Over 200 buildings totaling nearly 2 million square feet of commercial and industrial space (most less than 15 years old) </a:t>
            </a:r>
          </a:p>
        </p:txBody>
      </p:sp>
      <p:pic>
        <p:nvPicPr>
          <p:cNvPr id="12" name="Picture 13" descr="Logo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runswick Landing 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5" name="Picture 2" descr="http://www.e2tech.org/Resources/Pictures/cleantech%20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50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288" y="4724400"/>
            <a:ext cx="1833677" cy="121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750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0888" y="4953000"/>
            <a:ext cx="1833676" cy="12191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3" descr="750 TVQ birds e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88" y="3733800"/>
            <a:ext cx="1727112" cy="14249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1752600"/>
            <a:ext cx="73152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Major IT assets including:</a:t>
            </a:r>
          </a:p>
          <a:p>
            <a:pPr marL="465138" indent="-349250">
              <a:lnSpc>
                <a:spcPct val="80000"/>
              </a:lnSpc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Single mode fiber optic network</a:t>
            </a:r>
          </a:p>
          <a:p>
            <a:pPr marL="465138" indent="-349250">
              <a:lnSpc>
                <a:spcPct val="80000"/>
              </a:lnSpc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Avaya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Definity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switch</a:t>
            </a:r>
          </a:p>
          <a:p>
            <a:pPr marL="465138" indent="-349250">
              <a:lnSpc>
                <a:spcPct val="80000"/>
              </a:lnSpc>
              <a:buSzPct val="50000"/>
              <a:buFont typeface="Wingdings" pitchFamily="2" charset="2"/>
              <a:buChar char="u"/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Point of Presence for telephone switching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741003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2</a:t>
            </a:r>
            <a:r>
              <a:rPr lang="en-US" sz="2800" baseline="30000" dirty="0" smtClean="0">
                <a:solidFill>
                  <a:srgbClr val="000000"/>
                </a:solidFill>
                <a:latin typeface="Candara" pitchFamily="34" charset="0"/>
              </a:rPr>
              <a:t>nd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largest hotel in Maine with 115,000 square feet and 250 rooms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0927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" name="Picture 2" descr="S:\Pictures\750 Transient Visitors Quarters\750 ext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4488" y="5334000"/>
            <a:ext cx="1833563" cy="121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3" descr="Logo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runswick Landing 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20" name="Picture 2" descr="http://www.e2tech.org/Resources/Pictures/cleantech%20LOGO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2971800"/>
          </a:xfrm>
        </p:spPr>
        <p:txBody>
          <a:bodyPr/>
          <a:lstStyle/>
          <a:p>
            <a:pPr marL="115888" indent="0">
              <a:buClrTx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Candara" pitchFamily="34" charset="0"/>
              </a:rPr>
              <a:t>Midcoast</a:t>
            </a:r>
            <a:r>
              <a:rPr lang="en-US" sz="3200" dirty="0" smtClean="0">
                <a:solidFill>
                  <a:srgbClr val="000000"/>
                </a:solidFill>
                <a:latin typeface="Candara" pitchFamily="34" charset="0"/>
              </a:rPr>
              <a:t> Regional Redevelopment Authority (MRRA) is a non-profit, quasi-public organization established by Maine State Legislature to implement the Reuse Master Plan for NAS Brunswick  </a:t>
            </a:r>
          </a:p>
          <a:p>
            <a:pPr>
              <a:buClrTx/>
              <a:buNone/>
            </a:pPr>
            <a:endParaRPr lang="en-US" sz="1200" dirty="0" smtClean="0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7" name="Picture 13" descr="Logo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runswick Landin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0" name="Picture 2" descr="http://www.e2tech.org/Resources/Pictures/cleantech%20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343400" cy="4419600"/>
          </a:xfrm>
        </p:spPr>
        <p:txBody>
          <a:bodyPr/>
          <a:lstStyle/>
          <a:p>
            <a:pPr marL="115888" indent="0">
              <a:buNone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Reuse Master Plan calls for centers of excellence in advanced technologies </a:t>
            </a:r>
          </a:p>
          <a:p>
            <a:pPr marL="465138" indent="-349250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Composites</a:t>
            </a:r>
          </a:p>
          <a:p>
            <a:pPr marL="465138" indent="-349250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IT </a:t>
            </a:r>
          </a:p>
          <a:p>
            <a:pPr marL="465138" indent="-349250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Aerospace </a:t>
            </a:r>
          </a:p>
          <a:p>
            <a:pPr marL="465138" indent="-349250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Renewable energy</a:t>
            </a:r>
          </a:p>
          <a:p>
            <a:pPr marL="465138" indent="-349250">
              <a:buClrTx/>
              <a:buSzPct val="50000"/>
              <a:buFont typeface="Wingdings" pitchFamily="2" charset="2"/>
              <a:buChar char="u"/>
            </a:pPr>
            <a:r>
              <a:rPr lang="en-US" dirty="0" smtClean="0">
                <a:solidFill>
                  <a:srgbClr val="000000"/>
                </a:solidFill>
                <a:latin typeface="Candara" pitchFamily="34" charset="0"/>
              </a:rPr>
              <a:t>Top notch educational facilities </a:t>
            </a:r>
          </a:p>
        </p:txBody>
      </p:sp>
      <p:pic>
        <p:nvPicPr>
          <p:cNvPr id="7" name="Content Placeholder 6" descr="Preferred_Plan_2007-09-1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86940"/>
            <a:ext cx="3810000" cy="2994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1" name="Picture 13" descr="Log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2888"/>
            <a:ext cx="11811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runswick Landin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914400"/>
            <a:ext cx="2355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19200" y="304800"/>
            <a:ext cx="6705600" cy="10668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Brunswick </a:t>
            </a:r>
            <a:r>
              <a:rPr lang="en-US" sz="2900" b="1" dirty="0" smtClean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Landing</a:t>
            </a:r>
            <a: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/>
            </a:r>
            <a:br>
              <a:rPr lang="en-US" sz="29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</a:br>
            <a:r>
              <a:rPr lang="en-US" sz="2500" b="1" dirty="0">
                <a:ln w="6350">
                  <a:noFill/>
                </a:ln>
                <a:solidFill>
                  <a:srgbClr val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Background</a:t>
            </a:r>
          </a:p>
        </p:txBody>
      </p:sp>
      <p:pic>
        <p:nvPicPr>
          <p:cNvPr id="14" name="Picture 2" descr="http://www.e2tech.org/Resources/Pictures/cleantech%20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879" y="476333"/>
            <a:ext cx="2034921" cy="55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00B050"/>
      </a:dk1>
      <a:lt1>
        <a:sysClr val="window" lastClr="FFFFFF"/>
      </a:lt1>
      <a:dk2>
        <a:srgbClr val="0099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6090</TotalTime>
  <Words>633</Words>
  <Application>Microsoft Office PowerPoint</Application>
  <PresentationFormat>On-screen Show (4:3)</PresentationFormat>
  <Paragraphs>140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Brunswick landing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Process</dc:title>
  <dc:creator>Preferred Customer</dc:creator>
  <cp:lastModifiedBy>Tom Brubaker</cp:lastModifiedBy>
  <cp:revision>426</cp:revision>
  <dcterms:created xsi:type="dcterms:W3CDTF">2007-10-05T13:36:31Z</dcterms:created>
  <dcterms:modified xsi:type="dcterms:W3CDTF">2011-11-14T11:56:27Z</dcterms:modified>
</cp:coreProperties>
</file>